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Dosis"/>
      <p:regular r:id="rId26"/>
      <p:bold r:id="rId27"/>
    </p:embeddedFont>
    <p:embeddedFont>
      <p:font typeface="Raleway"/>
      <p:regular r:id="rId28"/>
      <p:bold r:id="rId29"/>
      <p:italic r:id="rId30"/>
      <p:boldItalic r:id="rId31"/>
    </p:embeddedFont>
    <p:embeddedFont>
      <p:font typeface="Oswald Medium"/>
      <p:regular r:id="rId32"/>
      <p:bold r:id="rId33"/>
    </p:embeddedFont>
    <p:embeddedFont>
      <p:font typeface="Roboto Medium"/>
      <p:regular r:id="rId34"/>
      <p:bold r:id="rId35"/>
      <p:italic r:id="rId36"/>
      <p:boldItalic r:id="rId37"/>
    </p:embeddedFont>
    <p:embeddedFont>
      <p:font typeface="Lato"/>
      <p:regular r:id="rId38"/>
      <p:bold r:id="rId39"/>
      <p:italic r:id="rId40"/>
      <p:boldItalic r:id="rId41"/>
    </p:embeddedFont>
    <p:embeddedFont>
      <p:font typeface="Odibee Sans"/>
      <p:regular r:id="rId42"/>
    </p:embeddedFont>
    <p:embeddedFont>
      <p:font typeface="Dosis Medium"/>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OdibeeSans-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DosisMedium-bold.fntdata"/><Relationship Id="rId21" Type="http://schemas.openxmlformats.org/officeDocument/2006/relationships/slide" Target="slides/slide16.xml"/><Relationship Id="rId43" Type="http://schemas.openxmlformats.org/officeDocument/2006/relationships/font" Target="fonts/DosisMedium-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osis-regular.fntdata"/><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font" Target="fonts/Dosi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OswaldMedium-bold.fntdata"/><Relationship Id="rId10" Type="http://schemas.openxmlformats.org/officeDocument/2006/relationships/slide" Target="slides/slide5.xml"/><Relationship Id="rId32" Type="http://schemas.openxmlformats.org/officeDocument/2006/relationships/font" Target="fonts/OswaldMedium-regular.fntdata"/><Relationship Id="rId13" Type="http://schemas.openxmlformats.org/officeDocument/2006/relationships/slide" Target="slides/slide8.xml"/><Relationship Id="rId35" Type="http://schemas.openxmlformats.org/officeDocument/2006/relationships/font" Target="fonts/RobotoMedium-bold.fntdata"/><Relationship Id="rId12" Type="http://schemas.openxmlformats.org/officeDocument/2006/relationships/slide" Target="slides/slide7.xml"/><Relationship Id="rId34" Type="http://schemas.openxmlformats.org/officeDocument/2006/relationships/font" Target="fonts/RobotoMedium-regular.fntdata"/><Relationship Id="rId15" Type="http://schemas.openxmlformats.org/officeDocument/2006/relationships/slide" Target="slides/slide10.xml"/><Relationship Id="rId37" Type="http://schemas.openxmlformats.org/officeDocument/2006/relationships/font" Target="fonts/RobotoMedium-boldItalic.fntdata"/><Relationship Id="rId14" Type="http://schemas.openxmlformats.org/officeDocument/2006/relationships/slide" Target="slides/slide9.xml"/><Relationship Id="rId36" Type="http://schemas.openxmlformats.org/officeDocument/2006/relationships/font" Target="fonts/RobotoMedium-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1561d7f2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1561d7f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1561d7f2c_1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1561d7f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1561d7f2c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1561d7f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1561d7f2c_1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1561d7f2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1561d7f2c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1561d7f2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1cc133ff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1cc133f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19539bb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19539bb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19539bb5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19539bb5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19539bb5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19539bb5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19539bb5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19539bb5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2c8ec16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2c8ec16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1561d7f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1561d7f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2c8ec1680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2c8ec16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1561d7f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1561d7f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1561d7f2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1561d7f2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6682675" y="300775"/>
            <a:ext cx="2238975" cy="4065901"/>
          </a:xfrm>
          <a:prstGeom prst="rect">
            <a:avLst/>
          </a:prstGeom>
          <a:noFill/>
          <a:ln>
            <a:noFill/>
          </a:ln>
        </p:spPr>
      </p:pic>
      <p:sp>
        <p:nvSpPr>
          <p:cNvPr id="73" name="Google Shape;73;p13"/>
          <p:cNvSpPr txBox="1"/>
          <p:nvPr/>
        </p:nvSpPr>
        <p:spPr>
          <a:xfrm>
            <a:off x="156600" y="2306850"/>
            <a:ext cx="8416800" cy="22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300">
              <a:solidFill>
                <a:schemeClr val="dk2"/>
              </a:solidFill>
              <a:latin typeface="Calibri"/>
              <a:ea typeface="Calibri"/>
              <a:cs typeface="Calibri"/>
              <a:sym typeface="Calibri"/>
            </a:endParaRPr>
          </a:p>
          <a:p>
            <a:pPr indent="0" lvl="0" marL="0" rtl="0" algn="l">
              <a:lnSpc>
                <a:spcPct val="100000"/>
              </a:lnSpc>
              <a:spcBef>
                <a:spcPts val="1200"/>
              </a:spcBef>
              <a:spcAft>
                <a:spcPts val="0"/>
              </a:spcAft>
              <a:buNone/>
            </a:pPr>
            <a:r>
              <a:rPr lang="en">
                <a:solidFill>
                  <a:schemeClr val="dk2"/>
                </a:solidFill>
                <a:latin typeface="Roboto Medium"/>
                <a:ea typeface="Roboto Medium"/>
                <a:cs typeface="Roboto Medium"/>
                <a:sym typeface="Roboto Medium"/>
              </a:rPr>
              <a:t>Course Name: Advance Topic for Application Development  (DevOps)</a:t>
            </a:r>
            <a:endParaRPr>
              <a:solidFill>
                <a:schemeClr val="dk2"/>
              </a:solidFill>
              <a:latin typeface="Roboto Medium"/>
              <a:ea typeface="Roboto Medium"/>
              <a:cs typeface="Roboto Medium"/>
              <a:sym typeface="Roboto Medium"/>
            </a:endParaRPr>
          </a:p>
          <a:p>
            <a:pPr indent="0" lvl="0" marL="0" rtl="0" algn="l">
              <a:spcBef>
                <a:spcPts val="1200"/>
              </a:spcBef>
              <a:spcAft>
                <a:spcPts val="0"/>
              </a:spcAft>
              <a:buNone/>
            </a:pPr>
            <a:r>
              <a:rPr lang="en">
                <a:solidFill>
                  <a:schemeClr val="dk2"/>
                </a:solidFill>
                <a:latin typeface="Roboto Medium"/>
                <a:ea typeface="Roboto Medium"/>
                <a:cs typeface="Roboto Medium"/>
                <a:sym typeface="Roboto Medium"/>
              </a:rPr>
              <a:t>Course ID: CSE461           Semester: Summer 2023              Section: 01</a:t>
            </a:r>
            <a:endParaRPr>
              <a:solidFill>
                <a:schemeClr val="dk2"/>
              </a:solidFill>
              <a:latin typeface="Roboto Medium"/>
              <a:ea typeface="Roboto Medium"/>
              <a:cs typeface="Roboto Medium"/>
              <a:sym typeface="Roboto Medium"/>
            </a:endParaRPr>
          </a:p>
          <a:p>
            <a:pPr indent="0" lvl="0" marL="0" rtl="0" algn="l">
              <a:spcBef>
                <a:spcPts val="1200"/>
              </a:spcBef>
              <a:spcAft>
                <a:spcPts val="0"/>
              </a:spcAft>
              <a:buNone/>
            </a:pPr>
            <a:r>
              <a:t/>
            </a:r>
            <a:endParaRPr sz="1600">
              <a:solidFill>
                <a:schemeClr val="dk2"/>
              </a:solidFill>
              <a:latin typeface="Roboto Medium"/>
              <a:ea typeface="Roboto Medium"/>
              <a:cs typeface="Roboto Medium"/>
              <a:sym typeface="Roboto Medium"/>
            </a:endParaRPr>
          </a:p>
          <a:p>
            <a:pPr indent="0" lvl="0" marL="0" rtl="0" algn="l">
              <a:spcBef>
                <a:spcPts val="1200"/>
              </a:spcBef>
              <a:spcAft>
                <a:spcPts val="0"/>
              </a:spcAft>
              <a:buNone/>
            </a:pPr>
            <a:r>
              <a:t/>
            </a:r>
            <a:endParaRPr b="1" sz="1200">
              <a:solidFill>
                <a:schemeClr val="dk2"/>
              </a:solidFill>
              <a:latin typeface="Calibri"/>
              <a:ea typeface="Calibri"/>
              <a:cs typeface="Calibri"/>
              <a:sym typeface="Calibri"/>
            </a:endParaRPr>
          </a:p>
          <a:p>
            <a:pPr indent="0" lvl="0" marL="0" rtl="0" algn="l">
              <a:spcBef>
                <a:spcPts val="1200"/>
              </a:spcBef>
              <a:spcAft>
                <a:spcPts val="1200"/>
              </a:spcAft>
              <a:buNone/>
            </a:pPr>
            <a:r>
              <a:rPr b="1" lang="en">
                <a:latin typeface="Lato"/>
                <a:ea typeface="Lato"/>
                <a:cs typeface="Lato"/>
                <a:sym typeface="Lato"/>
              </a:rPr>
              <a:t>・Adnan Akanda    1821541  ・Maruf Hasan   1821933  ・Azwad Fawad Hasan   2020222</a:t>
            </a:r>
            <a:endParaRPr b="1">
              <a:latin typeface="Lato"/>
              <a:ea typeface="Lato"/>
              <a:cs typeface="Lato"/>
              <a:sym typeface="Lato"/>
            </a:endParaRPr>
          </a:p>
        </p:txBody>
      </p:sp>
      <p:sp>
        <p:nvSpPr>
          <p:cNvPr id="74" name="Google Shape;74;p13"/>
          <p:cNvSpPr txBox="1"/>
          <p:nvPr/>
        </p:nvSpPr>
        <p:spPr>
          <a:xfrm>
            <a:off x="239400" y="549150"/>
            <a:ext cx="65352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 sz="6900">
                <a:solidFill>
                  <a:srgbClr val="EFCF13"/>
                </a:solidFill>
                <a:latin typeface="Odibee Sans"/>
                <a:ea typeface="Odibee Sans"/>
                <a:cs typeface="Odibee Sans"/>
                <a:sym typeface="Odibee Sans"/>
              </a:rPr>
              <a:t>Bee</a:t>
            </a:r>
            <a:r>
              <a:rPr lang="en" sz="6900">
                <a:solidFill>
                  <a:schemeClr val="dk2"/>
                </a:solidFill>
                <a:latin typeface="Odibee Sans"/>
                <a:ea typeface="Odibee Sans"/>
                <a:cs typeface="Odibee Sans"/>
                <a:sym typeface="Odibee Sans"/>
              </a:rPr>
              <a:t>Home</a:t>
            </a:r>
            <a:r>
              <a:rPr lang="en" sz="6700">
                <a:solidFill>
                  <a:schemeClr val="dk2"/>
                </a:solidFill>
                <a:latin typeface="Calibri"/>
                <a:ea typeface="Calibri"/>
                <a:cs typeface="Calibri"/>
                <a:sym typeface="Calibri"/>
              </a:rPr>
              <a:t> </a:t>
            </a:r>
            <a:endParaRPr sz="6700">
              <a:solidFill>
                <a:schemeClr val="dk2"/>
              </a:solidFill>
              <a:latin typeface="Calibri"/>
              <a:ea typeface="Calibri"/>
              <a:cs typeface="Calibri"/>
              <a:sym typeface="Calibri"/>
            </a:endParaRPr>
          </a:p>
          <a:p>
            <a:pPr indent="0" lvl="0" marL="0" rtl="0" algn="l">
              <a:lnSpc>
                <a:spcPct val="100000"/>
              </a:lnSpc>
              <a:spcBef>
                <a:spcPts val="1200"/>
              </a:spcBef>
              <a:spcAft>
                <a:spcPts val="1200"/>
              </a:spcAft>
              <a:buNone/>
            </a:pPr>
            <a:r>
              <a:rPr lang="en" sz="1700">
                <a:solidFill>
                  <a:schemeClr val="dk2"/>
                </a:solidFill>
                <a:latin typeface="Calibri"/>
                <a:ea typeface="Calibri"/>
                <a:cs typeface="Calibri"/>
                <a:sym typeface="Calibri"/>
              </a:rPr>
              <a:t>A software application designed for bed and breakfast</a:t>
            </a:r>
            <a:endParaRPr sz="1600">
              <a:solidFill>
                <a:schemeClr val="dk2"/>
              </a:solidFill>
            </a:endParaRPr>
          </a:p>
        </p:txBody>
      </p:sp>
    </p:spTree>
  </p:cSld>
  <p:clrMapOvr>
    <a:masterClrMapping/>
  </p:clrMapOvr>
  <mc:AlternateContent>
    <mc:Choice Requires="p14">
      <p:transition spd="slow" p14:dur="1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2300"/>
                                        <p:tgtEl>
                                          <p:spTgt spid="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06425" y="2264025"/>
            <a:ext cx="8296800" cy="1542000"/>
          </a:xfrm>
          <a:prstGeom prst="rect">
            <a:avLst/>
          </a:prstGeom>
        </p:spPr>
        <p:txBody>
          <a:bodyPr anchorCtr="0" anchor="ctr" bIns="91425" lIns="91425" spcFirstLastPara="1" rIns="91425" wrap="square" tIns="91425">
            <a:noAutofit/>
          </a:bodyPr>
          <a:lstStyle/>
          <a:p>
            <a:pPr indent="-431800" lvl="0" marL="457200" rtl="0" algn="l">
              <a:lnSpc>
                <a:spcPct val="200000"/>
              </a:lnSpc>
              <a:spcBef>
                <a:spcPts val="0"/>
              </a:spcBef>
              <a:spcAft>
                <a:spcPts val="0"/>
              </a:spcAft>
              <a:buSzPts val="3200"/>
              <a:buFont typeface="Dosis"/>
              <a:buChar char="●"/>
            </a:pPr>
            <a:r>
              <a:rPr lang="en" sz="3200">
                <a:latin typeface="Dosis"/>
                <a:ea typeface="Dosis"/>
                <a:cs typeface="Dosis"/>
                <a:sym typeface="Dosis"/>
              </a:rPr>
              <a:t>Different environments to deploy the  system</a:t>
            </a:r>
            <a:endParaRPr sz="3200">
              <a:latin typeface="Dosis"/>
              <a:ea typeface="Dosis"/>
              <a:cs typeface="Dosis"/>
              <a:sym typeface="Dosis"/>
            </a:endParaRPr>
          </a:p>
          <a:p>
            <a:pPr indent="-431800" lvl="0" marL="457200" rtl="0" algn="l">
              <a:lnSpc>
                <a:spcPct val="200000"/>
              </a:lnSpc>
              <a:spcBef>
                <a:spcPts val="0"/>
              </a:spcBef>
              <a:spcAft>
                <a:spcPts val="0"/>
              </a:spcAft>
              <a:buSzPts val="3200"/>
              <a:buFont typeface="Dosis"/>
              <a:buChar char="●"/>
            </a:pPr>
            <a:r>
              <a:rPr lang="en" sz="3200">
                <a:latin typeface="Dosis"/>
                <a:ea typeface="Dosis"/>
                <a:cs typeface="Dosis"/>
                <a:sym typeface="Dosis"/>
              </a:rPr>
              <a:t>CI/CD Pipeline for different environments </a:t>
            </a:r>
            <a:endParaRPr sz="3200">
              <a:latin typeface="Dosis"/>
              <a:ea typeface="Dosis"/>
              <a:cs typeface="Dosis"/>
              <a:sym typeface="Dosis"/>
            </a:endParaRPr>
          </a:p>
          <a:p>
            <a:pPr indent="0" lvl="0" marL="457200" rtl="0" algn="l">
              <a:lnSpc>
                <a:spcPct val="200000"/>
              </a:lnSpc>
              <a:spcBef>
                <a:spcPts val="0"/>
              </a:spcBef>
              <a:spcAft>
                <a:spcPts val="0"/>
              </a:spcAft>
              <a:buNone/>
            </a:pPr>
            <a:r>
              <a:t/>
            </a:r>
            <a:endParaRPr sz="3200">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75300" y="6480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Different Environments</a:t>
            </a:r>
            <a:endParaRPr>
              <a:latin typeface="Dosis"/>
              <a:ea typeface="Dosis"/>
              <a:cs typeface="Dosis"/>
              <a:sym typeface="Dosis"/>
            </a:endParaRPr>
          </a:p>
        </p:txBody>
      </p:sp>
      <p:sp>
        <p:nvSpPr>
          <p:cNvPr id="143" name="Google Shape;143;p2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44" name="Google Shape;144;p23"/>
          <p:cNvPicPr preferRelativeResize="0"/>
          <p:nvPr/>
        </p:nvPicPr>
        <p:blipFill>
          <a:blip r:embed="rId3">
            <a:alphaModFix/>
          </a:blip>
          <a:stretch>
            <a:fillRect/>
          </a:stretch>
        </p:blipFill>
        <p:spPr>
          <a:xfrm>
            <a:off x="2410100" y="1430368"/>
            <a:ext cx="6321600" cy="33332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6098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CI/CD using </a:t>
            </a:r>
            <a:r>
              <a:rPr lang="en">
                <a:latin typeface="Dosis"/>
                <a:ea typeface="Dosis"/>
                <a:cs typeface="Dosis"/>
                <a:sym typeface="Dosis"/>
              </a:rPr>
              <a:t>Jenkins</a:t>
            </a:r>
            <a:endParaRPr>
              <a:latin typeface="Dosis"/>
              <a:ea typeface="Dosis"/>
              <a:cs typeface="Dosis"/>
              <a:sym typeface="Dosis"/>
            </a:endParaRPr>
          </a:p>
        </p:txBody>
      </p:sp>
      <p:sp>
        <p:nvSpPr>
          <p:cNvPr id="150" name="Google Shape;150;p2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51" name="Google Shape;151;p24"/>
          <p:cNvPicPr preferRelativeResize="0"/>
          <p:nvPr/>
        </p:nvPicPr>
        <p:blipFill rotWithShape="1">
          <a:blip r:embed="rId3">
            <a:alphaModFix/>
          </a:blip>
          <a:srcRect b="0" l="3244" r="3244" t="0"/>
          <a:stretch/>
        </p:blipFill>
        <p:spPr>
          <a:xfrm>
            <a:off x="2410111" y="1314850"/>
            <a:ext cx="6423288" cy="338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06425" y="2340225"/>
            <a:ext cx="8296800" cy="1542000"/>
          </a:xfrm>
          <a:prstGeom prst="rect">
            <a:avLst/>
          </a:prstGeom>
        </p:spPr>
        <p:txBody>
          <a:bodyPr anchorCtr="0" anchor="ctr" bIns="91425" lIns="91425" spcFirstLastPara="1" rIns="91425" wrap="square" tIns="91425">
            <a:noAutofit/>
          </a:bodyPr>
          <a:lstStyle/>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Unit Test</a:t>
            </a:r>
            <a:endParaRPr sz="3400">
              <a:latin typeface="Dosis"/>
              <a:ea typeface="Dosis"/>
              <a:cs typeface="Dosis"/>
              <a:sym typeface="Dosis"/>
            </a:endParaRPr>
          </a:p>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Choice Of Cloud Service For Deployment</a:t>
            </a:r>
            <a:r>
              <a:rPr lang="en" sz="3400">
                <a:latin typeface="Dosis"/>
                <a:ea typeface="Dosis"/>
                <a:cs typeface="Dosis"/>
                <a:sym typeface="Dosis"/>
              </a:rPr>
              <a:t> </a:t>
            </a:r>
            <a:endParaRPr sz="3400">
              <a:latin typeface="Dosis"/>
              <a:ea typeface="Dosis"/>
              <a:cs typeface="Dosis"/>
              <a:sym typeface="Dosis"/>
            </a:endParaRPr>
          </a:p>
          <a:p>
            <a:pPr indent="0" lvl="0" marL="457200" rtl="0" algn="l">
              <a:lnSpc>
                <a:spcPct val="200000"/>
              </a:lnSpc>
              <a:spcBef>
                <a:spcPts val="0"/>
              </a:spcBef>
              <a:spcAft>
                <a:spcPts val="0"/>
              </a:spcAft>
              <a:buNone/>
            </a:pPr>
            <a:r>
              <a:t/>
            </a:r>
            <a:endParaRPr sz="3400">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4649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Unit Test</a:t>
            </a:r>
            <a:endParaRPr>
              <a:latin typeface="Dosis"/>
              <a:ea typeface="Dosis"/>
              <a:cs typeface="Dosis"/>
              <a:sym typeface="Dosis"/>
            </a:endParaRPr>
          </a:p>
        </p:txBody>
      </p:sp>
      <p:sp>
        <p:nvSpPr>
          <p:cNvPr id="162" name="Google Shape;162;p2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63" name="Google Shape;163;p26"/>
          <p:cNvPicPr preferRelativeResize="0"/>
          <p:nvPr/>
        </p:nvPicPr>
        <p:blipFill rotWithShape="1">
          <a:blip r:embed="rId3">
            <a:alphaModFix/>
          </a:blip>
          <a:srcRect b="1257" l="0" r="0" t="1257"/>
          <a:stretch/>
        </p:blipFill>
        <p:spPr>
          <a:xfrm>
            <a:off x="2041799" y="1211344"/>
            <a:ext cx="6750325" cy="35592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485675" y="6277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Choice Of Cloud Service</a:t>
            </a:r>
            <a:endParaRPr>
              <a:latin typeface="Dosis"/>
              <a:ea typeface="Dosis"/>
              <a:cs typeface="Dosis"/>
              <a:sym typeface="Dosis"/>
            </a:endParaRPr>
          </a:p>
        </p:txBody>
      </p:sp>
      <p:sp>
        <p:nvSpPr>
          <p:cNvPr id="169" name="Google Shape;169;p2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70" name="Google Shape;170;p27"/>
          <p:cNvPicPr preferRelativeResize="0"/>
          <p:nvPr/>
        </p:nvPicPr>
        <p:blipFill rotWithShape="1">
          <a:blip r:embed="rId3">
            <a:alphaModFix/>
          </a:blip>
          <a:srcRect b="4170" l="0" r="0" t="4161"/>
          <a:stretch/>
        </p:blipFill>
        <p:spPr>
          <a:xfrm>
            <a:off x="0" y="1556512"/>
            <a:ext cx="5427799" cy="2861938"/>
          </a:xfrm>
          <a:prstGeom prst="rect">
            <a:avLst/>
          </a:prstGeom>
          <a:noFill/>
          <a:ln>
            <a:noFill/>
          </a:ln>
        </p:spPr>
      </p:pic>
      <p:pic>
        <p:nvPicPr>
          <p:cNvPr id="171" name="Google Shape;171;p27"/>
          <p:cNvPicPr preferRelativeResize="0"/>
          <p:nvPr/>
        </p:nvPicPr>
        <p:blipFill rotWithShape="1">
          <a:blip r:embed="rId4">
            <a:alphaModFix/>
          </a:blip>
          <a:srcRect b="7694" l="0" r="0" t="9742"/>
          <a:stretch/>
        </p:blipFill>
        <p:spPr>
          <a:xfrm>
            <a:off x="5373550" y="1595775"/>
            <a:ext cx="3466650" cy="286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406425" y="2416425"/>
            <a:ext cx="8296800" cy="1542000"/>
          </a:xfrm>
          <a:prstGeom prst="rect">
            <a:avLst/>
          </a:prstGeom>
        </p:spPr>
        <p:txBody>
          <a:bodyPr anchorCtr="0" anchor="ctr" bIns="91425" lIns="91425" spcFirstLastPara="1" rIns="91425" wrap="square" tIns="91425">
            <a:noAutofit/>
          </a:bodyPr>
          <a:lstStyle/>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Choice of computation service </a:t>
            </a:r>
            <a:endParaRPr sz="3400">
              <a:latin typeface="Dosis"/>
              <a:ea typeface="Dosis"/>
              <a:cs typeface="Dosis"/>
              <a:sym typeface="Dosis"/>
            </a:endParaRPr>
          </a:p>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Details of additional cloud services </a:t>
            </a:r>
            <a:endParaRPr sz="3400">
              <a:latin typeface="Dosis"/>
              <a:ea typeface="Dosis"/>
              <a:cs typeface="Dosis"/>
              <a:sym typeface="Dosis"/>
            </a:endParaRPr>
          </a:p>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Deployment Architecture on the Cloud</a:t>
            </a:r>
            <a:r>
              <a:rPr lang="en" sz="3400">
                <a:solidFill>
                  <a:schemeClr val="dk2"/>
                </a:solidFill>
                <a:latin typeface="Dosis"/>
                <a:ea typeface="Dosis"/>
                <a:cs typeface="Dosis"/>
                <a:sym typeface="Dosis"/>
              </a:rPr>
              <a:t> </a:t>
            </a:r>
            <a:endParaRPr sz="3400">
              <a:latin typeface="Dosis"/>
              <a:ea typeface="Dosis"/>
              <a:cs typeface="Dosis"/>
              <a:sym typeface="Dosis"/>
            </a:endParaRPr>
          </a:p>
          <a:p>
            <a:pPr indent="0" lvl="0" marL="457200" rtl="0" algn="l">
              <a:lnSpc>
                <a:spcPct val="200000"/>
              </a:lnSpc>
              <a:spcBef>
                <a:spcPts val="0"/>
              </a:spcBef>
              <a:spcAft>
                <a:spcPts val="0"/>
              </a:spcAft>
              <a:buNone/>
            </a:pPr>
            <a:r>
              <a:t/>
            </a:r>
            <a:endParaRPr sz="3400">
              <a:latin typeface="Dosis"/>
              <a:ea typeface="Dosis"/>
              <a:cs typeface="Dosis"/>
              <a:sym typeface="Dosi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464975" y="5345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Dosis"/>
                <a:ea typeface="Dosis"/>
                <a:cs typeface="Dosis"/>
                <a:sym typeface="Dosis"/>
              </a:rPr>
              <a:t>Choice of C</a:t>
            </a:r>
            <a:r>
              <a:rPr lang="en" sz="2800">
                <a:latin typeface="Dosis"/>
                <a:ea typeface="Dosis"/>
                <a:cs typeface="Dosis"/>
                <a:sym typeface="Dosis"/>
              </a:rPr>
              <a:t>omputation</a:t>
            </a:r>
            <a:r>
              <a:rPr lang="en" sz="2800">
                <a:latin typeface="Dosis"/>
                <a:ea typeface="Dosis"/>
                <a:cs typeface="Dosis"/>
                <a:sym typeface="Dosis"/>
              </a:rPr>
              <a:t> Service</a:t>
            </a:r>
            <a:endParaRPr sz="2800">
              <a:latin typeface="Dosis"/>
              <a:ea typeface="Dosis"/>
              <a:cs typeface="Dosis"/>
              <a:sym typeface="Dosis"/>
            </a:endParaRPr>
          </a:p>
        </p:txBody>
      </p:sp>
      <p:pic>
        <p:nvPicPr>
          <p:cNvPr id="182" name="Google Shape;182;p29"/>
          <p:cNvPicPr preferRelativeResize="0"/>
          <p:nvPr/>
        </p:nvPicPr>
        <p:blipFill>
          <a:blip r:embed="rId3">
            <a:alphaModFix/>
          </a:blip>
          <a:stretch>
            <a:fillRect/>
          </a:stretch>
        </p:blipFill>
        <p:spPr>
          <a:xfrm>
            <a:off x="1657625" y="1309700"/>
            <a:ext cx="6113775" cy="328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13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Additional Cloud Services</a:t>
            </a:r>
            <a:endParaRPr>
              <a:latin typeface="Dosis"/>
              <a:ea typeface="Dosis"/>
              <a:cs typeface="Dosis"/>
              <a:sym typeface="Dosis"/>
            </a:endParaRPr>
          </a:p>
        </p:txBody>
      </p:sp>
      <p:pic>
        <p:nvPicPr>
          <p:cNvPr id="188" name="Google Shape;188;p30"/>
          <p:cNvPicPr preferRelativeResize="0"/>
          <p:nvPr/>
        </p:nvPicPr>
        <p:blipFill>
          <a:blip r:embed="rId3">
            <a:alphaModFix/>
          </a:blip>
          <a:stretch>
            <a:fillRect/>
          </a:stretch>
        </p:blipFill>
        <p:spPr>
          <a:xfrm>
            <a:off x="4645375" y="1318375"/>
            <a:ext cx="2802575" cy="3038475"/>
          </a:xfrm>
          <a:prstGeom prst="rect">
            <a:avLst/>
          </a:prstGeom>
          <a:noFill/>
          <a:ln>
            <a:noFill/>
          </a:ln>
        </p:spPr>
      </p:pic>
      <p:sp>
        <p:nvSpPr>
          <p:cNvPr id="189" name="Google Shape;189;p30"/>
          <p:cNvSpPr txBox="1"/>
          <p:nvPr/>
        </p:nvSpPr>
        <p:spPr>
          <a:xfrm>
            <a:off x="801775" y="1565750"/>
            <a:ext cx="26700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Amazon SES</a:t>
            </a:r>
            <a:endParaRPr sz="2100">
              <a:latin typeface="Dosis Medium"/>
              <a:ea typeface="Dosis Medium"/>
              <a:cs typeface="Dosis Medium"/>
              <a:sym typeface="Dosis Medium"/>
            </a:endParaRPr>
          </a:p>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Amazon SNS</a:t>
            </a:r>
            <a:endParaRPr sz="2100">
              <a:latin typeface="Dosis Medium"/>
              <a:ea typeface="Dosis Medium"/>
              <a:cs typeface="Dosis Medium"/>
              <a:sym typeface="Dosis Medium"/>
            </a:endParaRPr>
          </a:p>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AWS Lambda</a:t>
            </a:r>
            <a:endParaRPr sz="2100">
              <a:latin typeface="Dosis Medium"/>
              <a:ea typeface="Dosis Medium"/>
              <a:cs typeface="Dosis Medium"/>
              <a:sym typeface="Dosis Medium"/>
            </a:endParaRPr>
          </a:p>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Amazon Cloudfront</a:t>
            </a:r>
            <a:endParaRPr sz="2100">
              <a:latin typeface="Dosis Medium"/>
              <a:ea typeface="Dosis Medium"/>
              <a:cs typeface="Dosis Medium"/>
              <a:sym typeface="Dosis Medium"/>
            </a:endParaRPr>
          </a:p>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Amazon Cognito</a:t>
            </a:r>
            <a:endParaRPr sz="2100">
              <a:latin typeface="Dosis Medium"/>
              <a:ea typeface="Dosis Medium"/>
              <a:cs typeface="Dosis Medium"/>
              <a:sym typeface="Dosis Medium"/>
            </a:endParaRPr>
          </a:p>
          <a:p>
            <a:pPr indent="-361950" lvl="0" marL="457200" rtl="0" algn="l">
              <a:spcBef>
                <a:spcPts val="0"/>
              </a:spcBef>
              <a:spcAft>
                <a:spcPts val="0"/>
              </a:spcAft>
              <a:buSzPts val="2100"/>
              <a:buFont typeface="Dosis Medium"/>
              <a:buChar char="●"/>
            </a:pPr>
            <a:r>
              <a:rPr lang="en" sz="2100">
                <a:latin typeface="Dosis Medium"/>
                <a:ea typeface="Dosis Medium"/>
                <a:cs typeface="Dosis Medium"/>
                <a:sym typeface="Dosis Medium"/>
              </a:rPr>
              <a:t>Amazon S3</a:t>
            </a:r>
            <a:endParaRPr sz="2100">
              <a:latin typeface="Dosis Medium"/>
              <a:ea typeface="Dosis Medium"/>
              <a:cs typeface="Dosis Medium"/>
              <a:sym typeface="Dosi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464775" y="474500"/>
            <a:ext cx="6740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sis"/>
                <a:ea typeface="Dosis"/>
                <a:cs typeface="Dosis"/>
                <a:sym typeface="Dosis"/>
              </a:rPr>
              <a:t>Deployment </a:t>
            </a:r>
            <a:r>
              <a:rPr lang="en">
                <a:latin typeface="Dosis"/>
                <a:ea typeface="Dosis"/>
                <a:cs typeface="Dosis"/>
                <a:sym typeface="Dosis"/>
              </a:rPr>
              <a:t>Architecture</a:t>
            </a:r>
            <a:r>
              <a:rPr lang="en">
                <a:latin typeface="Dosis"/>
                <a:ea typeface="Dosis"/>
                <a:cs typeface="Dosis"/>
                <a:sym typeface="Dosis"/>
              </a:rPr>
              <a:t> On Cloud </a:t>
            </a:r>
            <a:endParaRPr>
              <a:latin typeface="Dosis"/>
              <a:ea typeface="Dosis"/>
              <a:cs typeface="Dosis"/>
              <a:sym typeface="Dosis"/>
            </a:endParaRPr>
          </a:p>
        </p:txBody>
      </p:sp>
      <p:pic>
        <p:nvPicPr>
          <p:cNvPr id="195" name="Google Shape;195;p31"/>
          <p:cNvPicPr preferRelativeResize="0"/>
          <p:nvPr/>
        </p:nvPicPr>
        <p:blipFill>
          <a:blip r:embed="rId3">
            <a:alphaModFix/>
          </a:blip>
          <a:stretch>
            <a:fillRect/>
          </a:stretch>
        </p:blipFill>
        <p:spPr>
          <a:xfrm>
            <a:off x="2420250" y="1109900"/>
            <a:ext cx="4919149" cy="3607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912650"/>
            <a:ext cx="4045200" cy="1318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Dosis"/>
                <a:ea typeface="Dosis"/>
                <a:cs typeface="Dosis"/>
                <a:sym typeface="Dosis"/>
              </a:rPr>
              <a:t>Content</a:t>
            </a:r>
            <a:endParaRPr sz="4800">
              <a:latin typeface="Dosis"/>
              <a:ea typeface="Dosis"/>
              <a:cs typeface="Dosis"/>
              <a:sym typeface="Dosis"/>
            </a:endParaRPr>
          </a:p>
        </p:txBody>
      </p:sp>
      <p:sp>
        <p:nvSpPr>
          <p:cNvPr id="80" name="Google Shape;80;p14"/>
          <p:cNvSpPr txBox="1"/>
          <p:nvPr>
            <p:ph idx="2" type="body"/>
          </p:nvPr>
        </p:nvSpPr>
        <p:spPr>
          <a:xfrm>
            <a:off x="4661875" y="414025"/>
            <a:ext cx="5380500" cy="4553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Product Description</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Key Technical Features of BeeHome</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Choice of language and framework </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Use of Version control, branching model</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Different environments to deploy the system</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CI/CD Pipeline for different environments </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Unit test approach </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Choice of Cloud Service for deployment </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Choice of computation service </a:t>
            </a:r>
            <a:endParaRPr sz="1300">
              <a:latin typeface="Roboto Medium"/>
              <a:ea typeface="Roboto Medium"/>
              <a:cs typeface="Roboto Medium"/>
              <a:sym typeface="Roboto Medium"/>
            </a:endParaRPr>
          </a:p>
          <a:p>
            <a:pPr indent="-311150" lvl="0" marL="457200" rtl="0" algn="l">
              <a:lnSpc>
                <a:spcPct val="200000"/>
              </a:lnSpc>
              <a:spcBef>
                <a:spcPts val="0"/>
              </a:spcBef>
              <a:spcAft>
                <a:spcPts val="0"/>
              </a:spcAft>
              <a:buSzPts val="1300"/>
              <a:buFont typeface="Roboto Medium"/>
              <a:buChar char="●"/>
            </a:pPr>
            <a:r>
              <a:rPr lang="en" sz="1300">
                <a:latin typeface="Roboto Medium"/>
                <a:ea typeface="Roboto Medium"/>
                <a:cs typeface="Roboto Medium"/>
                <a:sym typeface="Roboto Medium"/>
              </a:rPr>
              <a:t>Details of additional cloud services </a:t>
            </a:r>
            <a:endParaRPr sz="1300">
              <a:latin typeface="Roboto Medium"/>
              <a:ea typeface="Roboto Medium"/>
              <a:cs typeface="Roboto Medium"/>
              <a:sym typeface="Roboto Medium"/>
            </a:endParaRPr>
          </a:p>
          <a:p>
            <a:pPr indent="-342900" lvl="0" marL="457200" rtl="0" algn="l">
              <a:lnSpc>
                <a:spcPct val="200000"/>
              </a:lnSpc>
              <a:spcBef>
                <a:spcPts val="0"/>
              </a:spcBef>
              <a:spcAft>
                <a:spcPts val="0"/>
              </a:spcAft>
              <a:buSzPts val="1800"/>
              <a:buFont typeface="Roboto Medium"/>
              <a:buChar char="●"/>
            </a:pPr>
            <a:r>
              <a:rPr lang="en" sz="1300">
                <a:latin typeface="Roboto Medium"/>
                <a:ea typeface="Roboto Medium"/>
                <a:cs typeface="Roboto Medium"/>
                <a:sym typeface="Roboto Medium"/>
              </a:rPr>
              <a:t>Deployment Architecture on the Cloud</a:t>
            </a:r>
            <a:r>
              <a:rPr lang="en" sz="900">
                <a:solidFill>
                  <a:schemeClr val="dk2"/>
                </a:solidFill>
                <a:latin typeface="Roboto Medium"/>
                <a:ea typeface="Roboto Medium"/>
                <a:cs typeface="Roboto Medium"/>
                <a:sym typeface="Roboto Medium"/>
              </a:rPr>
              <a:t> </a:t>
            </a:r>
            <a:endParaRPr sz="11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33975" y="368300"/>
            <a:ext cx="8296800" cy="1542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400">
                <a:latin typeface="Dosis"/>
                <a:ea typeface="Dosis"/>
                <a:cs typeface="Dosis"/>
                <a:sym typeface="Dosis"/>
              </a:rPr>
              <a:t>Thank Y</a:t>
            </a:r>
            <a:r>
              <a:rPr lang="en" sz="6400">
                <a:latin typeface="Dosis"/>
                <a:ea typeface="Dosis"/>
                <a:cs typeface="Dosis"/>
                <a:sym typeface="Dosis"/>
              </a:rPr>
              <a:t>ou</a:t>
            </a:r>
            <a:r>
              <a:rPr lang="en" sz="5300"/>
              <a:t> </a:t>
            </a:r>
            <a:endParaRPr sz="5300"/>
          </a:p>
        </p:txBody>
      </p:sp>
      <p:sp>
        <p:nvSpPr>
          <p:cNvPr id="201" name="Google Shape;201;p32"/>
          <p:cNvSpPr txBox="1"/>
          <p:nvPr/>
        </p:nvSpPr>
        <p:spPr>
          <a:xfrm>
            <a:off x="1965675" y="2427725"/>
            <a:ext cx="5033400" cy="1092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900">
                <a:solidFill>
                  <a:schemeClr val="lt1"/>
                </a:solidFill>
                <a:latin typeface="Dosis"/>
                <a:ea typeface="Dosis"/>
                <a:cs typeface="Dosis"/>
                <a:sym typeface="Dosis"/>
              </a:rPr>
              <a:t>Q/A Session</a:t>
            </a:r>
            <a:endParaRPr b="1" sz="5900">
              <a:solidFill>
                <a:schemeClr val="lt1"/>
              </a:solidFill>
              <a:latin typeface="Raleway"/>
              <a:ea typeface="Raleway"/>
              <a:cs typeface="Raleway"/>
              <a:sym typeface="Raleway"/>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2000"/>
                                        <p:tgtEl>
                                          <p:spTgt spid="200"/>
                                        </p:tgtEl>
                                      </p:cBhvr>
                                    </p:animEffect>
                                    <p:set>
                                      <p:cBhvr>
                                        <p:cTn dur="1" fill="hold">
                                          <p:stCondLst>
                                            <p:cond delay="2000"/>
                                          </p:stCondLst>
                                        </p:cTn>
                                        <p:tgtEl>
                                          <p:spTgt spid="2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2000"/>
                                        <p:tgtEl>
                                          <p:spTgt spid="201"/>
                                        </p:tgtEl>
                                      </p:cBhvr>
                                    </p:animEffec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Product Description</a:t>
            </a:r>
            <a:endParaRPr sz="3400">
              <a:latin typeface="Dosis"/>
              <a:ea typeface="Dosis"/>
              <a:cs typeface="Dosis"/>
              <a:sym typeface="Dosis"/>
            </a:endParaRPr>
          </a:p>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Key Technical Features of BeeHome</a:t>
            </a:r>
            <a:endParaRPr sz="6900">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1" name="Google Shape;91;p16"/>
          <p:cNvPicPr preferRelativeResize="0"/>
          <p:nvPr/>
        </p:nvPicPr>
        <p:blipFill>
          <a:blip r:embed="rId3">
            <a:alphaModFix/>
          </a:blip>
          <a:stretch>
            <a:fillRect/>
          </a:stretch>
        </p:blipFill>
        <p:spPr>
          <a:xfrm>
            <a:off x="-82600" y="-179175"/>
            <a:ext cx="9274849" cy="5513999"/>
          </a:xfrm>
          <a:prstGeom prst="rect">
            <a:avLst/>
          </a:prstGeom>
          <a:noFill/>
          <a:ln>
            <a:noFill/>
          </a:ln>
        </p:spPr>
      </p:pic>
      <p:sp>
        <p:nvSpPr>
          <p:cNvPr id="92" name="Google Shape;92;p16"/>
          <p:cNvSpPr txBox="1"/>
          <p:nvPr/>
        </p:nvSpPr>
        <p:spPr>
          <a:xfrm>
            <a:off x="323625" y="1713700"/>
            <a:ext cx="5287800" cy="267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just">
              <a:spcBef>
                <a:spcPts val="0"/>
              </a:spcBef>
              <a:spcAft>
                <a:spcPts val="0"/>
              </a:spcAft>
              <a:buNone/>
            </a:pPr>
            <a:r>
              <a:rPr lang="en" sz="3600">
                <a:solidFill>
                  <a:srgbClr val="EFCF13"/>
                </a:solidFill>
                <a:latin typeface="Oswald Medium"/>
                <a:ea typeface="Oswald Medium"/>
                <a:cs typeface="Oswald Medium"/>
                <a:sym typeface="Oswald Medium"/>
              </a:rPr>
              <a:t>Bee</a:t>
            </a:r>
            <a:r>
              <a:rPr lang="en" sz="3600">
                <a:solidFill>
                  <a:schemeClr val="dk2"/>
                </a:solidFill>
                <a:latin typeface="Oswald Medium"/>
                <a:ea typeface="Oswald Medium"/>
                <a:cs typeface="Oswald Medium"/>
                <a:sym typeface="Oswald Medium"/>
              </a:rPr>
              <a:t>Home</a:t>
            </a:r>
            <a:r>
              <a:rPr lang="en" sz="1800">
                <a:solidFill>
                  <a:srgbClr val="EFCF13"/>
                </a:solidFill>
                <a:latin typeface="Oswald Medium"/>
                <a:ea typeface="Oswald Medium"/>
                <a:cs typeface="Oswald Medium"/>
                <a:sym typeface="Oswald Medium"/>
              </a:rPr>
              <a:t> </a:t>
            </a:r>
            <a:r>
              <a:rPr lang="en" sz="1800">
                <a:solidFill>
                  <a:schemeClr val="lt1"/>
                </a:solidFill>
                <a:latin typeface="Oswald Medium"/>
                <a:ea typeface="Oswald Medium"/>
                <a:cs typeface="Oswald Medium"/>
                <a:sym typeface="Oswald Medium"/>
              </a:rPr>
              <a:t>is a software application designed specifically for owners of small bed and breakfast establishments. As private family residences with an average of four to nine rooms, with six being the norm, these establishments provide overnight accommodation as well as breakfast for their guests.Typically, the hosts of a BeeHome also live in the home, making it a more intimate and personal experience for guests</a:t>
            </a:r>
            <a:r>
              <a:rPr lang="en" sz="1100">
                <a:solidFill>
                  <a:schemeClr val="lt1"/>
                </a:solidFill>
                <a:latin typeface="Oswald Medium"/>
                <a:ea typeface="Oswald Medium"/>
                <a:cs typeface="Oswald Medium"/>
                <a:sym typeface="Oswald Medium"/>
              </a:rPr>
              <a:t>.</a:t>
            </a:r>
            <a:endParaRPr sz="1100">
              <a:solidFill>
                <a:schemeClr val="lt1"/>
              </a:solidFill>
              <a:latin typeface="Oswald Medium"/>
              <a:ea typeface="Oswald Medium"/>
              <a:cs typeface="Oswald Medium"/>
              <a:sym typeface="Oswald Medium"/>
            </a:endParaRPr>
          </a:p>
        </p:txBody>
      </p:sp>
      <p:pic>
        <p:nvPicPr>
          <p:cNvPr id="93" name="Google Shape;93;p16"/>
          <p:cNvPicPr preferRelativeResize="0"/>
          <p:nvPr/>
        </p:nvPicPr>
        <p:blipFill>
          <a:blip r:embed="rId4">
            <a:alphaModFix/>
          </a:blip>
          <a:stretch>
            <a:fillRect/>
          </a:stretch>
        </p:blipFill>
        <p:spPr>
          <a:xfrm>
            <a:off x="6097698" y="191325"/>
            <a:ext cx="2833202" cy="5143498"/>
          </a:xfrm>
          <a:prstGeom prst="rect">
            <a:avLst/>
          </a:prstGeom>
          <a:noFill/>
          <a:ln>
            <a:noFill/>
          </a:ln>
        </p:spPr>
      </p:pic>
      <p:sp>
        <p:nvSpPr>
          <p:cNvPr id="94" name="Google Shape;94;p16"/>
          <p:cNvSpPr txBox="1"/>
          <p:nvPr/>
        </p:nvSpPr>
        <p:spPr>
          <a:xfrm>
            <a:off x="431025" y="118875"/>
            <a:ext cx="5073000" cy="708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400">
                <a:solidFill>
                  <a:srgbClr val="FFFFFF"/>
                </a:solidFill>
                <a:latin typeface="Dosis"/>
                <a:ea typeface="Dosis"/>
                <a:cs typeface="Dosis"/>
                <a:sym typeface="Dosis"/>
              </a:rPr>
              <a:t>Product Description</a:t>
            </a:r>
            <a:endParaRPr>
              <a:solidFill>
                <a:srgbClr val="FFFFFF"/>
              </a:solidFill>
              <a:latin typeface="Dosis"/>
              <a:ea typeface="Dosis"/>
              <a:cs typeface="Dosis"/>
              <a:sym typeface="Dosis"/>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200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8" name="Shape 98"/>
        <p:cNvGrpSpPr/>
        <p:nvPr/>
      </p:nvGrpSpPr>
      <p:grpSpPr>
        <a:xfrm>
          <a:off x="0" y="0"/>
          <a:ext cx="0" cy="0"/>
          <a:chOff x="0" y="0"/>
          <a:chExt cx="0" cy="0"/>
        </a:xfrm>
      </p:grpSpPr>
      <p:sp>
        <p:nvSpPr>
          <p:cNvPr id="99" name="Google Shape;99;p17"/>
          <p:cNvSpPr txBox="1"/>
          <p:nvPr/>
        </p:nvSpPr>
        <p:spPr>
          <a:xfrm>
            <a:off x="217350" y="1291675"/>
            <a:ext cx="3717300" cy="3632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just">
              <a:spcBef>
                <a:spcPts val="0"/>
              </a:spcBef>
              <a:spcAft>
                <a:spcPts val="0"/>
              </a:spcAft>
              <a:buNone/>
            </a:pPr>
            <a:r>
              <a:t/>
            </a:r>
            <a:endParaRPr sz="1600">
              <a:solidFill>
                <a:srgbClr val="666666"/>
              </a:solidFill>
              <a:latin typeface="Oswald Medium"/>
              <a:ea typeface="Oswald Medium"/>
              <a:cs typeface="Oswald Medium"/>
              <a:sym typeface="Oswald Medium"/>
            </a:endParaRPr>
          </a:p>
          <a:p>
            <a:pPr indent="-330200" lvl="0" marL="457200" rtl="0" algn="just">
              <a:lnSpc>
                <a:spcPct val="200000"/>
              </a:lnSpc>
              <a:spcBef>
                <a:spcPts val="0"/>
              </a:spcBef>
              <a:spcAft>
                <a:spcPts val="0"/>
              </a:spcAft>
              <a:buClr>
                <a:srgbClr val="666666"/>
              </a:buClr>
              <a:buSzPts val="1600"/>
              <a:buFont typeface="Oswald Medium"/>
              <a:buChar char="●"/>
            </a:pPr>
            <a:r>
              <a:rPr lang="en" sz="1600">
                <a:solidFill>
                  <a:srgbClr val="666666"/>
                </a:solidFill>
                <a:latin typeface="Oswald Medium"/>
                <a:ea typeface="Oswald Medium"/>
                <a:cs typeface="Oswald Medium"/>
                <a:sym typeface="Oswald Medium"/>
              </a:rPr>
              <a:t>Mobile app and web-based application.</a:t>
            </a:r>
            <a:endParaRPr sz="1600">
              <a:solidFill>
                <a:srgbClr val="666666"/>
              </a:solidFill>
              <a:latin typeface="Oswald Medium"/>
              <a:ea typeface="Oswald Medium"/>
              <a:cs typeface="Oswald Medium"/>
              <a:sym typeface="Oswald Medium"/>
            </a:endParaRPr>
          </a:p>
          <a:p>
            <a:pPr indent="-330200" lvl="0" marL="457200" rtl="0" algn="just">
              <a:lnSpc>
                <a:spcPct val="200000"/>
              </a:lnSpc>
              <a:spcBef>
                <a:spcPts val="0"/>
              </a:spcBef>
              <a:spcAft>
                <a:spcPts val="0"/>
              </a:spcAft>
              <a:buClr>
                <a:srgbClr val="666666"/>
              </a:buClr>
              <a:buSzPts val="1600"/>
              <a:buFont typeface="Oswald Medium"/>
              <a:buChar char="●"/>
            </a:pPr>
            <a:r>
              <a:rPr lang="en" sz="1600">
                <a:solidFill>
                  <a:srgbClr val="666666"/>
                </a:solidFill>
                <a:latin typeface="Oswald Medium"/>
                <a:ea typeface="Oswald Medium"/>
                <a:cs typeface="Oswald Medium"/>
                <a:sym typeface="Oswald Medium"/>
              </a:rPr>
              <a:t>Cross-platform compatibility with any device with an internet connection.</a:t>
            </a:r>
            <a:endParaRPr sz="1600">
              <a:solidFill>
                <a:srgbClr val="666666"/>
              </a:solidFill>
              <a:latin typeface="Oswald Medium"/>
              <a:ea typeface="Oswald Medium"/>
              <a:cs typeface="Oswald Medium"/>
              <a:sym typeface="Oswald Medium"/>
            </a:endParaRPr>
          </a:p>
          <a:p>
            <a:pPr indent="-330200" lvl="0" marL="457200" rtl="0" algn="just">
              <a:lnSpc>
                <a:spcPct val="200000"/>
              </a:lnSpc>
              <a:spcBef>
                <a:spcPts val="0"/>
              </a:spcBef>
              <a:spcAft>
                <a:spcPts val="0"/>
              </a:spcAft>
              <a:buClr>
                <a:srgbClr val="666666"/>
              </a:buClr>
              <a:buSzPts val="1600"/>
              <a:buFont typeface="Oswald Medium"/>
              <a:buChar char="●"/>
            </a:pPr>
            <a:r>
              <a:rPr lang="en" sz="1600">
                <a:solidFill>
                  <a:srgbClr val="666666"/>
                </a:solidFill>
                <a:latin typeface="Oswald Medium"/>
                <a:ea typeface="Oswald Medium"/>
                <a:cs typeface="Oswald Medium"/>
                <a:sym typeface="Oswald Medium"/>
              </a:rPr>
              <a:t>User-friendly interface for small bed and breakfast establishments.</a:t>
            </a:r>
            <a:endParaRPr sz="1600">
              <a:solidFill>
                <a:srgbClr val="666666"/>
              </a:solidFill>
              <a:latin typeface="Oswald Medium"/>
              <a:ea typeface="Oswald Medium"/>
              <a:cs typeface="Oswald Medium"/>
              <a:sym typeface="Oswald Medium"/>
            </a:endParaRPr>
          </a:p>
          <a:p>
            <a:pPr indent="-330200" lvl="0" marL="457200" rtl="0" algn="just">
              <a:lnSpc>
                <a:spcPct val="200000"/>
              </a:lnSpc>
              <a:spcBef>
                <a:spcPts val="0"/>
              </a:spcBef>
              <a:spcAft>
                <a:spcPts val="0"/>
              </a:spcAft>
              <a:buClr>
                <a:srgbClr val="666666"/>
              </a:buClr>
              <a:buSzPts val="1600"/>
              <a:buFont typeface="Oswald Medium"/>
              <a:buChar char="●"/>
            </a:pPr>
            <a:r>
              <a:rPr lang="en" sz="1600">
                <a:solidFill>
                  <a:srgbClr val="666666"/>
                </a:solidFill>
                <a:latin typeface="Oswald Medium"/>
                <a:ea typeface="Oswald Medium"/>
                <a:cs typeface="Oswald Medium"/>
                <a:sym typeface="Oswald Medium"/>
              </a:rPr>
              <a:t>Guest &amp; host information management.</a:t>
            </a:r>
            <a:endParaRPr sz="1600">
              <a:solidFill>
                <a:srgbClr val="666666"/>
              </a:solidFill>
              <a:latin typeface="Oswald Medium"/>
              <a:ea typeface="Oswald Medium"/>
              <a:cs typeface="Oswald Medium"/>
              <a:sym typeface="Oswald Medium"/>
            </a:endParaRPr>
          </a:p>
          <a:p>
            <a:pPr indent="0" lvl="0" marL="0" rtl="0" algn="just">
              <a:spcBef>
                <a:spcPts val="0"/>
              </a:spcBef>
              <a:spcAft>
                <a:spcPts val="0"/>
              </a:spcAft>
              <a:buNone/>
            </a:pPr>
            <a:r>
              <a:t/>
            </a:r>
            <a:endParaRPr sz="1600">
              <a:solidFill>
                <a:srgbClr val="EFCF13"/>
              </a:solidFill>
              <a:latin typeface="Oswald Medium"/>
              <a:ea typeface="Oswald Medium"/>
              <a:cs typeface="Oswald Medium"/>
              <a:sym typeface="Oswald Medium"/>
            </a:endParaRPr>
          </a:p>
        </p:txBody>
      </p:sp>
      <p:pic>
        <p:nvPicPr>
          <p:cNvPr id="100" name="Google Shape;100;p17"/>
          <p:cNvPicPr preferRelativeResize="0"/>
          <p:nvPr/>
        </p:nvPicPr>
        <p:blipFill>
          <a:blip r:embed="rId3">
            <a:alphaModFix/>
          </a:blip>
          <a:stretch>
            <a:fillRect/>
          </a:stretch>
        </p:blipFill>
        <p:spPr>
          <a:xfrm>
            <a:off x="4397391" y="6075"/>
            <a:ext cx="4642468" cy="5143500"/>
          </a:xfrm>
          <a:prstGeom prst="rect">
            <a:avLst/>
          </a:prstGeom>
          <a:noFill/>
          <a:ln>
            <a:noFill/>
          </a:ln>
          <a:effectLst>
            <a:outerShdw blurRad="57150" rotWithShape="0" algn="bl" dir="5400000" dist="19050">
              <a:srgbClr val="000000">
                <a:alpha val="36000"/>
              </a:srgbClr>
            </a:outerShdw>
          </a:effectLst>
        </p:spPr>
      </p:pic>
      <p:sp>
        <p:nvSpPr>
          <p:cNvPr id="101" name="Google Shape;101;p17"/>
          <p:cNvSpPr txBox="1"/>
          <p:nvPr/>
        </p:nvSpPr>
        <p:spPr>
          <a:xfrm>
            <a:off x="424325" y="310475"/>
            <a:ext cx="48435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000">
                <a:solidFill>
                  <a:schemeClr val="dk2"/>
                </a:solidFill>
                <a:latin typeface="Dosis"/>
                <a:ea typeface="Dosis"/>
                <a:cs typeface="Dosis"/>
                <a:sym typeface="Dosis"/>
              </a:rPr>
              <a:t>Key Technical Features</a:t>
            </a:r>
            <a:endParaRPr sz="1000">
              <a:solidFill>
                <a:schemeClr val="dk2"/>
              </a:solidFill>
              <a:latin typeface="Dosis"/>
              <a:ea typeface="Dosis"/>
              <a:cs typeface="Dosis"/>
              <a:sym typeface="Dosis"/>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79200" y="1970475"/>
            <a:ext cx="8385600" cy="2049000"/>
          </a:xfrm>
          <a:prstGeom prst="rect">
            <a:avLst/>
          </a:prstGeom>
        </p:spPr>
        <p:txBody>
          <a:bodyPr anchorCtr="0" anchor="ctr" bIns="91425" lIns="91425" spcFirstLastPara="1" rIns="91425" wrap="square" tIns="91425">
            <a:noAutofit/>
          </a:bodyPr>
          <a:lstStyle/>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Choice of language and framework </a:t>
            </a:r>
            <a:endParaRPr sz="3400">
              <a:latin typeface="Dosis"/>
              <a:ea typeface="Dosis"/>
              <a:cs typeface="Dosis"/>
              <a:sym typeface="Dosis"/>
            </a:endParaRPr>
          </a:p>
          <a:p>
            <a:pPr indent="-444500" lvl="0" marL="457200" rtl="0" algn="l">
              <a:lnSpc>
                <a:spcPct val="200000"/>
              </a:lnSpc>
              <a:spcBef>
                <a:spcPts val="0"/>
              </a:spcBef>
              <a:spcAft>
                <a:spcPts val="0"/>
              </a:spcAft>
              <a:buSzPts val="3400"/>
              <a:buFont typeface="Dosis"/>
              <a:buChar char="●"/>
            </a:pPr>
            <a:r>
              <a:rPr lang="en" sz="3400">
                <a:latin typeface="Dosis"/>
                <a:ea typeface="Dosis"/>
                <a:cs typeface="Dosis"/>
                <a:sym typeface="Dosis"/>
              </a:rPr>
              <a:t>Use of Version control, branching model</a:t>
            </a:r>
            <a:endParaRPr sz="3400">
              <a:latin typeface="Dosis"/>
              <a:ea typeface="Dosis"/>
              <a:cs typeface="Dosis"/>
              <a:sym typeface="Dosis"/>
            </a:endParaRPr>
          </a:p>
          <a:p>
            <a:pPr indent="0" lvl="0" marL="457200" rtl="0" algn="l">
              <a:lnSpc>
                <a:spcPct val="200000"/>
              </a:lnSpc>
              <a:spcBef>
                <a:spcPts val="0"/>
              </a:spcBef>
              <a:spcAft>
                <a:spcPts val="0"/>
              </a:spcAft>
              <a:buNone/>
            </a:pPr>
            <a:r>
              <a:t/>
            </a:r>
            <a:endParaRPr sz="3400">
              <a:latin typeface="Dosis"/>
              <a:ea typeface="Dosis"/>
              <a:cs typeface="Dosis"/>
              <a:sym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0" name="Shape 110"/>
        <p:cNvGrpSpPr/>
        <p:nvPr/>
      </p:nvGrpSpPr>
      <p:grpSpPr>
        <a:xfrm>
          <a:off x="0" y="0"/>
          <a:ext cx="0" cy="0"/>
          <a:chOff x="0" y="0"/>
          <a:chExt cx="0" cy="0"/>
        </a:xfrm>
      </p:grpSpPr>
      <p:sp>
        <p:nvSpPr>
          <p:cNvPr id="111" name="Google Shape;111;p19"/>
          <p:cNvSpPr txBox="1"/>
          <p:nvPr/>
        </p:nvSpPr>
        <p:spPr>
          <a:xfrm>
            <a:off x="424325" y="393275"/>
            <a:ext cx="7008300" cy="708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400">
                <a:solidFill>
                  <a:srgbClr val="F2CC30"/>
                </a:solidFill>
                <a:latin typeface="Dosis"/>
                <a:ea typeface="Dosis"/>
                <a:cs typeface="Dosis"/>
                <a:sym typeface="Dosis"/>
              </a:rPr>
              <a:t>Choice of language and framework </a:t>
            </a:r>
            <a:endParaRPr sz="1000">
              <a:solidFill>
                <a:srgbClr val="F2CC30"/>
              </a:solidFill>
              <a:latin typeface="Dosis"/>
              <a:ea typeface="Dosis"/>
              <a:cs typeface="Dosis"/>
              <a:sym typeface="Dosis"/>
            </a:endParaRPr>
          </a:p>
        </p:txBody>
      </p:sp>
      <p:sp>
        <p:nvSpPr>
          <p:cNvPr id="112" name="Google Shape;112;p19"/>
          <p:cNvSpPr txBox="1"/>
          <p:nvPr/>
        </p:nvSpPr>
        <p:spPr>
          <a:xfrm>
            <a:off x="467775" y="1345400"/>
            <a:ext cx="852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Medium"/>
                <a:ea typeface="Dosis Medium"/>
                <a:cs typeface="Dosis Medium"/>
                <a:sym typeface="Dosis Medium"/>
              </a:rPr>
              <a:t>Our recommendation for developing the BeeHome software application is to use Python as the programming language, Flask as the web framework and Flutter for app </a:t>
            </a:r>
            <a:r>
              <a:rPr lang="en" sz="1500">
                <a:latin typeface="Dosis Medium"/>
                <a:ea typeface="Dosis Medium"/>
                <a:cs typeface="Dosis Medium"/>
                <a:sym typeface="Dosis Medium"/>
              </a:rPr>
              <a:t>development</a:t>
            </a:r>
            <a:r>
              <a:rPr lang="en" sz="1500">
                <a:latin typeface="Dosis Medium"/>
                <a:ea typeface="Dosis Medium"/>
                <a:cs typeface="Dosis Medium"/>
                <a:sym typeface="Dosis Medium"/>
              </a:rPr>
              <a:t>.</a:t>
            </a:r>
            <a:endParaRPr sz="1500">
              <a:latin typeface="Dosis Medium"/>
              <a:ea typeface="Dosis Medium"/>
              <a:cs typeface="Dosis Medium"/>
              <a:sym typeface="Dosis Medium"/>
            </a:endParaRPr>
          </a:p>
        </p:txBody>
      </p:sp>
      <p:pic>
        <p:nvPicPr>
          <p:cNvPr id="113" name="Google Shape;113;p19"/>
          <p:cNvPicPr preferRelativeResize="0"/>
          <p:nvPr/>
        </p:nvPicPr>
        <p:blipFill rotWithShape="1">
          <a:blip r:embed="rId3">
            <a:alphaModFix/>
          </a:blip>
          <a:srcRect b="-14486" l="-8727" r="-13506" t="29220"/>
          <a:stretch/>
        </p:blipFill>
        <p:spPr>
          <a:xfrm>
            <a:off x="558875" y="2571750"/>
            <a:ext cx="3762787" cy="1476374"/>
          </a:xfrm>
          <a:prstGeom prst="rect">
            <a:avLst/>
          </a:prstGeom>
          <a:noFill/>
          <a:ln>
            <a:noFill/>
          </a:ln>
          <a:effectLst>
            <a:outerShdw blurRad="57150" rotWithShape="0" algn="bl" dir="5400000" dist="19050">
              <a:srgbClr val="000000">
                <a:alpha val="50000"/>
              </a:srgbClr>
            </a:outerShdw>
          </a:effectLst>
        </p:spPr>
      </p:pic>
      <p:sp>
        <p:nvSpPr>
          <p:cNvPr id="114" name="Google Shape;114;p19"/>
          <p:cNvSpPr txBox="1"/>
          <p:nvPr/>
        </p:nvSpPr>
        <p:spPr>
          <a:xfrm>
            <a:off x="1394300" y="3895450"/>
            <a:ext cx="164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Dosis Medium"/>
                <a:ea typeface="Dosis Medium"/>
                <a:cs typeface="Dosis Medium"/>
                <a:sym typeface="Dosis Medium"/>
              </a:rPr>
              <a:t>For web application</a:t>
            </a:r>
            <a:endParaRPr/>
          </a:p>
        </p:txBody>
      </p:sp>
      <p:sp>
        <p:nvSpPr>
          <p:cNvPr id="115" name="Google Shape;115;p19"/>
          <p:cNvSpPr txBox="1"/>
          <p:nvPr/>
        </p:nvSpPr>
        <p:spPr>
          <a:xfrm>
            <a:off x="5481275" y="3895450"/>
            <a:ext cx="218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Dosis Medium"/>
                <a:ea typeface="Dosis Medium"/>
                <a:cs typeface="Dosis Medium"/>
                <a:sym typeface="Dosis Medium"/>
              </a:rPr>
              <a:t>For mobile application</a:t>
            </a:r>
            <a:endParaRPr/>
          </a:p>
        </p:txBody>
      </p:sp>
      <p:pic>
        <p:nvPicPr>
          <p:cNvPr id="116" name="Google Shape;116;p19"/>
          <p:cNvPicPr preferRelativeResize="0"/>
          <p:nvPr/>
        </p:nvPicPr>
        <p:blipFill rotWithShape="1">
          <a:blip r:embed="rId4">
            <a:alphaModFix/>
          </a:blip>
          <a:srcRect b="0" l="0" r="0" t="0"/>
          <a:stretch/>
        </p:blipFill>
        <p:spPr>
          <a:xfrm>
            <a:off x="4768650" y="2627542"/>
            <a:ext cx="3097776" cy="1161683"/>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F1"/>
        </a:solidFill>
      </p:bgPr>
    </p:bg>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228600" y="468875"/>
            <a:ext cx="8839201" cy="4205749"/>
          </a:xfrm>
          <a:prstGeom prst="rect">
            <a:avLst/>
          </a:prstGeom>
          <a:noFill/>
          <a:ln>
            <a:noFill/>
          </a:ln>
          <a:effectLst>
            <a:outerShdw blurRad="128588" rotWithShape="0" algn="bl" dir="5400000" dist="28575">
              <a:srgbClr val="000000">
                <a:alpha val="19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1"/>
          <p:cNvSpPr txBox="1"/>
          <p:nvPr/>
        </p:nvSpPr>
        <p:spPr>
          <a:xfrm>
            <a:off x="-76200" y="152400"/>
            <a:ext cx="84882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b="1" lang="en" sz="3200">
                <a:solidFill>
                  <a:srgbClr val="3C78D8"/>
                </a:solidFill>
                <a:latin typeface="Dosis"/>
                <a:ea typeface="Dosis"/>
                <a:cs typeface="Dosis"/>
                <a:sym typeface="Dosis"/>
              </a:rPr>
              <a:t>Use of Version control &amp; branching model</a:t>
            </a:r>
            <a:endParaRPr b="1" sz="3200">
              <a:solidFill>
                <a:srgbClr val="3C78D8"/>
              </a:solidFill>
              <a:latin typeface="Dosis"/>
              <a:ea typeface="Dosis"/>
              <a:cs typeface="Dosis"/>
              <a:sym typeface="Dosis"/>
            </a:endParaRPr>
          </a:p>
        </p:txBody>
      </p:sp>
      <p:sp>
        <p:nvSpPr>
          <p:cNvPr id="127" name="Google Shape;127;p21"/>
          <p:cNvSpPr txBox="1"/>
          <p:nvPr/>
        </p:nvSpPr>
        <p:spPr>
          <a:xfrm>
            <a:off x="434650" y="1128075"/>
            <a:ext cx="3779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Dosis Medium"/>
                <a:ea typeface="Dosis Medium"/>
                <a:cs typeface="Dosis Medium"/>
                <a:sym typeface="Dosis Medium"/>
              </a:rPr>
              <a:t>Git and the GitFlow branching model are the version control systems that we advise using for the development of the BeeHome software application.</a:t>
            </a:r>
            <a:endParaRPr sz="1600">
              <a:latin typeface="Dosis Medium"/>
              <a:ea typeface="Dosis Medium"/>
              <a:cs typeface="Dosis Medium"/>
              <a:sym typeface="Dosis Medium"/>
            </a:endParaRPr>
          </a:p>
        </p:txBody>
      </p:sp>
      <p:pic>
        <p:nvPicPr>
          <p:cNvPr id="128" name="Google Shape;128;p21"/>
          <p:cNvPicPr preferRelativeResize="0"/>
          <p:nvPr/>
        </p:nvPicPr>
        <p:blipFill>
          <a:blip r:embed="rId3">
            <a:alphaModFix/>
          </a:blip>
          <a:stretch>
            <a:fillRect/>
          </a:stretch>
        </p:blipFill>
        <p:spPr>
          <a:xfrm>
            <a:off x="4944550" y="829505"/>
            <a:ext cx="3570925" cy="4209869"/>
          </a:xfrm>
          <a:prstGeom prst="rect">
            <a:avLst/>
          </a:prstGeom>
          <a:noFill/>
          <a:ln>
            <a:noFill/>
          </a:ln>
          <a:effectLst>
            <a:outerShdw blurRad="57150" rotWithShape="0" algn="bl" dir="5400000" dist="19050">
              <a:srgbClr val="000000">
                <a:alpha val="42000"/>
              </a:srgbClr>
            </a:outerShdw>
          </a:effectLst>
        </p:spPr>
      </p:pic>
      <p:sp>
        <p:nvSpPr>
          <p:cNvPr id="129" name="Google Shape;129;p21"/>
          <p:cNvSpPr txBox="1"/>
          <p:nvPr/>
        </p:nvSpPr>
        <p:spPr>
          <a:xfrm>
            <a:off x="579550" y="25063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Widely Supported and Used</a:t>
            </a:r>
            <a:endParaRPr/>
          </a:p>
        </p:txBody>
      </p:sp>
      <p:sp>
        <p:nvSpPr>
          <p:cNvPr id="130" name="Google Shape;130;p21"/>
          <p:cNvSpPr txBox="1"/>
          <p:nvPr/>
        </p:nvSpPr>
        <p:spPr>
          <a:xfrm>
            <a:off x="579550" y="2949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 provides simple branching and merging</a:t>
            </a:r>
            <a:endParaRPr/>
          </a:p>
        </p:txBody>
      </p:sp>
      <p:sp>
        <p:nvSpPr>
          <p:cNvPr id="131" name="Google Shape;131;p21"/>
          <p:cNvSpPr txBox="1"/>
          <p:nvPr/>
        </p:nvSpPr>
        <p:spPr>
          <a:xfrm>
            <a:off x="579550" y="3608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Speed and efficiency</a:t>
            </a:r>
            <a:endParaRPr/>
          </a:p>
        </p:txBody>
      </p:sp>
      <p:sp>
        <p:nvSpPr>
          <p:cNvPr id="132" name="Google Shape;132;p21"/>
          <p:cNvSpPr txBox="1"/>
          <p:nvPr/>
        </p:nvSpPr>
        <p:spPr>
          <a:xfrm>
            <a:off x="555100" y="4051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a:t>Scalability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